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2"/>
    <p:sldMasterId id="2147483674" r:id="rId3"/>
  </p:sldMasterIdLst>
  <p:notesMasterIdLst>
    <p:notesMasterId r:id="rId23"/>
  </p:notesMasterIdLst>
  <p:handoutMasterIdLst>
    <p:handoutMasterId r:id="rId24"/>
  </p:handoutMasterIdLst>
  <p:sldIdLst>
    <p:sldId id="279" r:id="rId4"/>
    <p:sldId id="574" r:id="rId5"/>
    <p:sldId id="577" r:id="rId6"/>
    <p:sldId id="578" r:id="rId7"/>
    <p:sldId id="580" r:id="rId8"/>
    <p:sldId id="581" r:id="rId9"/>
    <p:sldId id="582" r:id="rId10"/>
    <p:sldId id="585" r:id="rId11"/>
    <p:sldId id="586" r:id="rId12"/>
    <p:sldId id="584" r:id="rId13"/>
    <p:sldId id="596" r:id="rId14"/>
    <p:sldId id="587" r:id="rId15"/>
    <p:sldId id="588" r:id="rId16"/>
    <p:sldId id="589" r:id="rId17"/>
    <p:sldId id="590" r:id="rId18"/>
    <p:sldId id="594" r:id="rId19"/>
    <p:sldId id="591" r:id="rId20"/>
    <p:sldId id="576" r:id="rId21"/>
    <p:sldId id="595" r:id="rId22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>
      <p:cViewPr varScale="1">
        <p:scale>
          <a:sx n="115" d="100"/>
          <a:sy n="115" d="100"/>
        </p:scale>
        <p:origin x="1530" y="11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2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3011699" cy="4636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769" y="3"/>
            <a:ext cx="3011699" cy="4636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831258-A360-4ACC-9661-2E29C56685C1}" type="datetimeFigureOut">
              <a:rPr lang="en-US" smtClean="0"/>
              <a:t>7/25/2018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772381"/>
            <a:ext cx="3011699" cy="4636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769" y="8772381"/>
            <a:ext cx="3011699" cy="4636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35527E-8EAE-45E6-B359-CC2596746F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6489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11699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9" y="0"/>
            <a:ext cx="3011699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EDCA30-2ED5-41C4-A072-F195EC56C9D7}" type="datetimeFigureOut">
              <a:rPr lang="en-US" smtClean="0"/>
              <a:t>7/25/2018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772669"/>
            <a:ext cx="3011699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9" y="8772669"/>
            <a:ext cx="3011699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E7E218-9473-4E4E-BA13-22C19D99876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363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NAWQA Nutrients—UMESC meeting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March 25-26, 2002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F185F9-68F6-4836-A033-973CF1212F7A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49793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we hope to</a:t>
            </a:r>
            <a:r>
              <a:rPr lang="en-US" baseline="0" dirty="0" smtClean="0"/>
              <a:t> leave you with is a much better understanding of our state’s groundwater resources and appreciation for the challenges we face.</a:t>
            </a:r>
          </a:p>
          <a:p>
            <a:endParaRPr lang="en-US" baseline="0" dirty="0" smtClean="0"/>
          </a:p>
          <a:p>
            <a:r>
              <a:rPr lang="en-US" baseline="0" dirty="0" smtClean="0"/>
              <a:t>Simply stated the problem we are increasingly recognizing is that there are ….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A545A-EE1C-4728-95FC-F18A1784DDA4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6330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E7DBAD6-C419-4064-B5C4-3113ADC1088E}" type="slidenum">
              <a:rPr lang="en-US" smtClean="0"/>
              <a:pPr eaLnBrk="1" hangingPunct="1"/>
              <a:t>14</a:t>
            </a:fld>
            <a:endParaRPr lang="en-US" dirty="0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For more information and real time monitoring data you can visit this web site.</a:t>
            </a:r>
          </a:p>
        </p:txBody>
      </p:sp>
    </p:spTree>
    <p:extLst>
      <p:ext uri="{BB962C8B-B14F-4D97-AF65-F5344CB8AC3E}">
        <p14:creationId xmlns:p14="http://schemas.microsoft.com/office/powerpoint/2010/main" val="27827992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we hope to</a:t>
            </a:r>
            <a:r>
              <a:rPr lang="en-US" baseline="0" dirty="0" smtClean="0"/>
              <a:t> leave you with is a much better understanding of our state’s groundwater resources and appreciation for the challenges we face.</a:t>
            </a:r>
          </a:p>
          <a:p>
            <a:endParaRPr lang="en-US" baseline="0" dirty="0" smtClean="0"/>
          </a:p>
          <a:p>
            <a:r>
              <a:rPr lang="en-US" baseline="0" dirty="0" smtClean="0"/>
              <a:t>Simply stated the problem we are increasingly recognizing is that there are ….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A545A-EE1C-4728-95FC-F18A1784DDA4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643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6F8E87-5C66-4433-9D18-2D92FC0A8060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1907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E7DBAD6-C419-4064-B5C4-3113ADC1088E}" type="slidenum">
              <a:rPr lang="en-US" smtClean="0"/>
              <a:pPr eaLnBrk="1" hangingPunct="1"/>
              <a:t>19</a:t>
            </a:fld>
            <a:endParaRPr lang="en-US" dirty="0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For more information and real time monitoring data you can visit this web site.</a:t>
            </a:r>
          </a:p>
        </p:txBody>
      </p:sp>
    </p:spTree>
    <p:extLst>
      <p:ext uri="{BB962C8B-B14F-4D97-AF65-F5344CB8AC3E}">
        <p14:creationId xmlns:p14="http://schemas.microsoft.com/office/powerpoint/2010/main" val="28678171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NAWQA Nutrients—UMESC meeting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March 25-26, 2002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F185F9-68F6-4836-A033-973CF1212F7A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0931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NAWQA Nutrients—UMESC meeting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March 25-26, 2002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F185F9-68F6-4836-A033-973CF1212F7A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914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E7DBAD6-C419-4064-B5C4-3113ADC1088E}" type="slidenum">
              <a:rPr lang="en-US" smtClean="0"/>
              <a:pPr eaLnBrk="1" hangingPunct="1"/>
              <a:t>4</a:t>
            </a:fld>
            <a:endParaRPr lang="en-US" dirty="0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For more information and real time monitoring data you can visit this web site.</a:t>
            </a:r>
          </a:p>
        </p:txBody>
      </p:sp>
    </p:spTree>
    <p:extLst>
      <p:ext uri="{BB962C8B-B14F-4D97-AF65-F5344CB8AC3E}">
        <p14:creationId xmlns:p14="http://schemas.microsoft.com/office/powerpoint/2010/main" val="18267027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E7DBAD6-C419-4064-B5C4-3113ADC1088E}" type="slidenum">
              <a:rPr lang="en-US" smtClean="0"/>
              <a:pPr eaLnBrk="1" hangingPunct="1"/>
              <a:t>5</a:t>
            </a:fld>
            <a:endParaRPr lang="en-US" dirty="0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For more information and real time monitoring data you can visit this web site.</a:t>
            </a:r>
          </a:p>
        </p:txBody>
      </p:sp>
    </p:spTree>
    <p:extLst>
      <p:ext uri="{BB962C8B-B14F-4D97-AF65-F5344CB8AC3E}">
        <p14:creationId xmlns:p14="http://schemas.microsoft.com/office/powerpoint/2010/main" val="26629566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6F8E87-5C66-4433-9D18-2D92FC0A8060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898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 dirty="0" smtClean="0"/>
              <a:t>Protection of ground water and surface water resources will require substantial investments from a diversity of funding sources over all levels of government during the next decade. As a part of this effort, this program of mapping, monitoring and managing is necessary to deliver the basic understanding of the hydrologic system for both surface and groundwater.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4735AB-0E02-4686-A23A-55AEBD8F4368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06747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NAWQA Nutrients—UMESC meeting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March 25-26, 2002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F185F9-68F6-4836-A033-973CF1212F7A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3914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E7DBAD6-C419-4064-B5C4-3113ADC1088E}" type="slidenum">
              <a:rPr lang="en-US" smtClean="0"/>
              <a:pPr eaLnBrk="1" hangingPunct="1"/>
              <a:t>11</a:t>
            </a:fld>
            <a:endParaRPr lang="en-US" dirty="0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For more information and real time monitoring data you can visit this web site.</a:t>
            </a:r>
          </a:p>
        </p:txBody>
      </p:sp>
    </p:spTree>
    <p:extLst>
      <p:ext uri="{BB962C8B-B14F-4D97-AF65-F5344CB8AC3E}">
        <p14:creationId xmlns:p14="http://schemas.microsoft.com/office/powerpoint/2010/main" val="740354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0250" y="1905000"/>
            <a:ext cx="7681913" cy="15234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0249" y="4344988"/>
            <a:ext cx="768191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6238875"/>
            <a:ext cx="9144001" cy="619125"/>
          </a:xfrm>
          <a:solidFill>
            <a:srgbClr val="FFFF99"/>
          </a:solidFill>
        </p:spPr>
        <p:txBody>
          <a:bodyPr wrap="square" lIns="152394" tIns="76197" rIns="152394" bIns="76197" anchor="b" anchorCtr="0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+mj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emo, Video etc. &quot;special&quot;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10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to…</a:t>
            </a:r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se for slides with Software 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722313" y="1905000"/>
            <a:ext cx="8040688" cy="2286000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mo, Video etc. &quot;special&quot;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10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to…</a:t>
            </a:r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11553"/>
            <a:ext cx="4114800" cy="2129814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1553"/>
            <a:ext cx="4114800" cy="2129814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11553"/>
            <a:ext cx="4114800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0999" y="2174875"/>
            <a:ext cx="41148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981" y="1411553"/>
            <a:ext cx="4117019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117974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 - Prints in GRAYS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12875"/>
            <a:ext cx="8382000" cy="213596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4" name="Picture 3" descr="footer_graphic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5435827"/>
            <a:ext cx="9144000" cy="1420586"/>
          </a:xfrm>
          <a:prstGeom prst="rect">
            <a:avLst/>
          </a:prstGeom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61" r:id="rId12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50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396875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344488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3460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513" indent="-336550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ite rectangle.png"/>
          <p:cNvPicPr>
            <a:picLocks noChangeAspect="1"/>
          </p:cNvPicPr>
          <p:nvPr/>
        </p:nvPicPr>
        <p:blipFill>
          <a:blip r:embed="rId4"/>
          <a:srcRect b="10453"/>
          <a:stretch>
            <a:fillRect/>
          </a:stretch>
        </p:blipFill>
        <p:spPr>
          <a:xfrm>
            <a:off x="0" y="1299706"/>
            <a:ext cx="9144000" cy="555829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1905000"/>
            <a:ext cx="8040688" cy="2108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25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0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30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1pPr>
      <a:lvl2pPr marL="384954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8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2pPr>
      <a:lvl3pPr marL="761970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3pPr>
      <a:lvl4pPr marL="1094009" indent="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4pPr>
      <a:lvl5pPr marL="1426047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iss2up062508.JPG"/>
          <p:cNvPicPr>
            <a:picLocks noChangeAspect="1"/>
          </p:cNvPicPr>
          <p:nvPr/>
        </p:nvPicPr>
        <p:blipFill>
          <a:blip r:embed="rId3" cstate="screen">
            <a:lum brigh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4335"/>
            <a:ext cx="9144000" cy="6934200"/>
          </a:xfrm>
          <a:prstGeom prst="rect">
            <a:avLst/>
          </a:prstGeom>
        </p:spPr>
      </p:pic>
      <p:sp>
        <p:nvSpPr>
          <p:cNvPr id="33794" name="Slide Number Placeholder 3"/>
          <p:cNvSpPr txBox="1">
            <a:spLocks noGrp="1"/>
          </p:cNvSpPr>
          <p:nvPr/>
        </p:nvSpPr>
        <p:spPr bwMode="auto">
          <a:xfrm>
            <a:off x="7143750" y="6129338"/>
            <a:ext cx="19050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50000"/>
              </a:spcBef>
            </a:pPr>
            <a:fld id="{CEDF6D9E-589F-437C-9337-E5231E9AD7EB}" type="slidenum">
              <a:rPr lang="en-US" sz="1400">
                <a:latin typeface="Arial" pitchFamily="34" charset="0"/>
              </a:rPr>
              <a:pPr algn="r">
                <a:spcBef>
                  <a:spcPct val="50000"/>
                </a:spcBef>
              </a:pPr>
              <a:t>1</a:t>
            </a:fld>
            <a:endParaRPr lang="en-US" sz="1400" dirty="0">
              <a:latin typeface="Arial" pitchFamily="34" charset="0"/>
            </a:endParaRPr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533400" y="533400"/>
            <a:ext cx="7162804" cy="420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Legislative Water Commission</a:t>
            </a:r>
          </a:p>
          <a:p>
            <a:pPr algn="ctr">
              <a:lnSpc>
                <a:spcPct val="150000"/>
              </a:lnSpc>
            </a:pP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July 26</a:t>
            </a:r>
          </a:p>
          <a:p>
            <a:pPr algn="ctr">
              <a:lnSpc>
                <a:spcPct val="150000"/>
              </a:lnSpc>
            </a:pP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Co-chairs: Senator Wiger           Representative Torkelson</a:t>
            </a:r>
          </a:p>
          <a:p>
            <a:pPr algn="ctr">
              <a:lnSpc>
                <a:spcPct val="150000"/>
              </a:lnSpc>
            </a:pPr>
            <a:endParaRPr lang="en-US" sz="28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Jim Stark, Director</a:t>
            </a:r>
          </a:p>
          <a:p>
            <a:pPr algn="ctr">
              <a:lnSpc>
                <a:spcPct val="150000"/>
              </a:lnSpc>
            </a:pPr>
            <a:r>
              <a:rPr lang="en-US" sz="1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Straight River, Becker County</a:t>
            </a:r>
            <a:endParaRPr lang="en-US" sz="10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7598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iss2up062508.JPG"/>
          <p:cNvPicPr>
            <a:picLocks noChangeAspect="1"/>
          </p:cNvPicPr>
          <p:nvPr/>
        </p:nvPicPr>
        <p:blipFill>
          <a:blip r:embed="rId3" cstate="screen">
            <a:lum brigh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" y="-76200"/>
            <a:ext cx="9144000" cy="6934200"/>
          </a:xfrm>
          <a:prstGeom prst="rect">
            <a:avLst/>
          </a:prstGeom>
        </p:spPr>
      </p:pic>
      <p:sp>
        <p:nvSpPr>
          <p:cNvPr id="33794" name="Slide Number Placeholder 3"/>
          <p:cNvSpPr txBox="1">
            <a:spLocks noGrp="1"/>
          </p:cNvSpPr>
          <p:nvPr/>
        </p:nvSpPr>
        <p:spPr bwMode="auto">
          <a:xfrm>
            <a:off x="7143750" y="6129338"/>
            <a:ext cx="19050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50000"/>
              </a:spcBef>
            </a:pPr>
            <a:fld id="{CEDF6D9E-589F-437C-9337-E5231E9AD7EB}" type="slidenum">
              <a:rPr lang="en-US" sz="1400">
                <a:latin typeface="Arial" pitchFamily="34" charset="0"/>
              </a:rPr>
              <a:pPr algn="r">
                <a:spcBef>
                  <a:spcPct val="50000"/>
                </a:spcBef>
              </a:pPr>
              <a:t>10</a:t>
            </a:fld>
            <a:endParaRPr lang="en-US" sz="1400" dirty="0">
              <a:latin typeface="Arial" pitchFamily="34" charset="0"/>
            </a:endParaRPr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531459" y="609600"/>
            <a:ext cx="7162804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endParaRPr lang="en-US" sz="48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4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Discuss Issue of the Day</a:t>
            </a:r>
            <a:endParaRPr lang="en-US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81290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4" descr="hc-sunse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6927"/>
            <a:ext cx="9181407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88925" y="119063"/>
            <a:ext cx="7864475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 </a:t>
            </a:r>
          </a:p>
          <a:p>
            <a:pPr algn="ctr">
              <a:defRPr/>
            </a:pP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Resources:</a:t>
            </a:r>
            <a:endParaRPr lang="en-US" sz="3600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  <a:p>
            <a:pPr>
              <a:defRPr/>
            </a:pPr>
            <a:endParaRPr lang="en-US" sz="36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Recommendation/issue summary paper-draft</a:t>
            </a: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endParaRPr lang="en-US" sz="36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Background issue paper- draft</a:t>
            </a:r>
            <a:endParaRPr 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710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443198"/>
          </a:xfrm>
        </p:spPr>
        <p:txBody>
          <a:bodyPr/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 Drinking Water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81000" y="838200"/>
            <a:ext cx="5486400" cy="5330690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 smtClean="0">
                <a:solidFill>
                  <a:srgbClr val="FFFF00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2800" b="1" u="sng" dirty="0" smtClean="0">
                <a:solidFill>
                  <a:srgbClr val="FFFF00"/>
                </a:solidFill>
              </a:rPr>
              <a:t>Many Issues: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Significant infrastructure needs– small cities and towns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Source-water protection: SW/GW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Private 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smtClean="0">
                <a:solidFill>
                  <a:srgbClr val="FFFF00"/>
                </a:solidFill>
              </a:rPr>
              <a:t>Drinking Water Threats: nitrate, pesticides, chloride, lead, arsenic, radon, bacteria, viruses, pharmaceuticals, human-produced chemicals, emerging contaminants, toxic algae, spills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Non-sustainable use</a:t>
            </a:r>
          </a:p>
          <a:p>
            <a:pPr marL="0" indent="0">
              <a:buNone/>
            </a:pPr>
            <a:endParaRPr lang="en-US" sz="2000" b="1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US" sz="2000" b="1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6" name="Picture 16" descr="wudodrinking"/>
          <p:cNvPicPr>
            <a:picLocks noChangeAspect="1" noChangeArrowheads="1"/>
          </p:cNvPicPr>
          <p:nvPr/>
        </p:nvPicPr>
        <p:blipFill>
          <a:blip r:embed="rId3" cstate="print"/>
          <a:srcRect b="12252"/>
          <a:stretch>
            <a:fillRect/>
          </a:stretch>
        </p:blipFill>
        <p:spPr bwMode="auto">
          <a:xfrm>
            <a:off x="5943600" y="230188"/>
            <a:ext cx="2490291" cy="1979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4106414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Recommendations: Drinking Water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94984"/>
            <a:ext cx="8478032" cy="5133713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rgbClr val="FFFF00"/>
                </a:solidFill>
              </a:rPr>
              <a:t>Increase Source Water Programs</a:t>
            </a:r>
            <a:r>
              <a:rPr lang="en-US" sz="2400" dirty="0">
                <a:solidFill>
                  <a:srgbClr val="FFFF00"/>
                </a:solidFill>
              </a:rPr>
              <a:t>	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rgbClr val="FFFF00"/>
                </a:solidFill>
              </a:rPr>
              <a:t>More monitoring- emerging contaminants</a:t>
            </a:r>
            <a:r>
              <a:rPr lang="en-US" sz="2400" dirty="0">
                <a:solidFill>
                  <a:srgbClr val="FFFF00"/>
                </a:solidFill>
              </a:rPr>
              <a:t>	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rgbClr val="FFFF00"/>
                </a:solidFill>
              </a:rPr>
              <a:t>Increase investment </a:t>
            </a:r>
            <a:r>
              <a:rPr lang="en-US" sz="2400" dirty="0" smtClean="0">
                <a:solidFill>
                  <a:srgbClr val="FFFF00"/>
                </a:solidFill>
              </a:rPr>
              <a:t>DW </a:t>
            </a:r>
            <a:r>
              <a:rPr lang="en-US" sz="2400" dirty="0">
                <a:solidFill>
                  <a:srgbClr val="FFFF00"/>
                </a:solidFill>
              </a:rPr>
              <a:t>infrastructure	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rgbClr val="FFFF00"/>
                </a:solidFill>
              </a:rPr>
              <a:t>Real-time monitoring </a:t>
            </a:r>
            <a:r>
              <a:rPr lang="en-US" sz="2400" dirty="0">
                <a:solidFill>
                  <a:srgbClr val="FFFF00"/>
                </a:solidFill>
              </a:rPr>
              <a:t>of </a:t>
            </a:r>
            <a:r>
              <a:rPr lang="en-US" sz="2400" dirty="0" smtClean="0">
                <a:solidFill>
                  <a:srgbClr val="FFFF00"/>
                </a:solidFill>
              </a:rPr>
              <a:t>threats </a:t>
            </a:r>
            <a:r>
              <a:rPr lang="en-US" sz="2400" dirty="0">
                <a:solidFill>
                  <a:srgbClr val="FFFF00"/>
                </a:solidFill>
              </a:rPr>
              <a:t>(rivers)	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rgbClr val="FFFF00"/>
                </a:solidFill>
              </a:rPr>
              <a:t>Address failing </a:t>
            </a:r>
            <a:r>
              <a:rPr lang="en-US" sz="2400" dirty="0">
                <a:solidFill>
                  <a:srgbClr val="FFFF00"/>
                </a:solidFill>
              </a:rPr>
              <a:t>septic and storm water </a:t>
            </a:r>
            <a:r>
              <a:rPr lang="en-US" sz="2400" dirty="0" smtClean="0">
                <a:solidFill>
                  <a:srgbClr val="FFFF00"/>
                </a:solidFill>
              </a:rPr>
              <a:t> systems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rgbClr val="FFFF00"/>
                </a:solidFill>
              </a:rPr>
              <a:t>Quantify failing waste/ storm water infrastructure</a:t>
            </a:r>
            <a:r>
              <a:rPr lang="en-US" sz="2400" dirty="0">
                <a:solidFill>
                  <a:srgbClr val="FFFF00"/>
                </a:solidFill>
              </a:rPr>
              <a:t>	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rgbClr val="FFFF00"/>
                </a:solidFill>
              </a:rPr>
              <a:t>Implement GW protection rule	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rgbClr val="FFFF00"/>
                </a:solidFill>
              </a:rPr>
              <a:t>Increase utility </a:t>
            </a:r>
            <a:r>
              <a:rPr lang="en-US" sz="2400" dirty="0">
                <a:solidFill>
                  <a:srgbClr val="FFFF00"/>
                </a:solidFill>
              </a:rPr>
              <a:t>hook-up fee	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rgbClr val="FFFF00"/>
                </a:solidFill>
              </a:rPr>
              <a:t>Legislation: required DW systems where wells/aquifers threatened</a:t>
            </a:r>
            <a:r>
              <a:rPr lang="en-US" sz="2400" dirty="0">
                <a:solidFill>
                  <a:srgbClr val="FFFF00"/>
                </a:solidFill>
              </a:rPr>
              <a:t>	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rgbClr val="FFFF00"/>
                </a:solidFill>
              </a:rPr>
              <a:t>Embrace, fund new technology	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rgbClr val="FFFF00"/>
                </a:solidFill>
              </a:rPr>
              <a:t>Propose legislation -- Unused drug return requirement	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rgbClr val="FFFF00"/>
                </a:solidFill>
              </a:rPr>
              <a:t>Funding: Assess virus as </a:t>
            </a:r>
            <a:r>
              <a:rPr lang="en-US" sz="2400" dirty="0" smtClean="0">
                <a:solidFill>
                  <a:srgbClr val="FFFF00"/>
                </a:solidFill>
              </a:rPr>
              <a:t>threats to DW</a:t>
            </a:r>
            <a:r>
              <a:rPr lang="en-US" sz="2400" dirty="0">
                <a:solidFill>
                  <a:srgbClr val="FFFF00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3185224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4" descr="hc-sunse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8445"/>
            <a:ext cx="9144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88925" y="119063"/>
            <a:ext cx="786447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Small Group Exercise</a:t>
            </a:r>
            <a:endParaRPr 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8925" y="1143000"/>
            <a:ext cx="8245475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FF00"/>
                </a:solidFill>
              </a:rPr>
              <a:t>Discuss recommendations</a:t>
            </a:r>
          </a:p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FF00"/>
                </a:solidFill>
              </a:rPr>
              <a:t>What’s missing?</a:t>
            </a:r>
          </a:p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FF00"/>
                </a:solidFill>
              </a:rPr>
              <a:t>Who’s missing?</a:t>
            </a:r>
          </a:p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FFFF00"/>
                </a:solidFill>
              </a:rPr>
              <a:t>Rank (H,M,L)</a:t>
            </a:r>
          </a:p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FF00"/>
                </a:solidFill>
              </a:rPr>
              <a:t>Are they actionable- Move the needle?</a:t>
            </a:r>
          </a:p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FF00"/>
                </a:solidFill>
              </a:rPr>
              <a:t>Appropriate for Legislation/ Funding/Agency or Stakeholder Resource?</a:t>
            </a:r>
          </a:p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FF00"/>
                </a:solidFill>
              </a:rPr>
              <a:t>Consensus</a:t>
            </a:r>
          </a:p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FF00"/>
                </a:solidFill>
              </a:rPr>
              <a:t>Report back:</a:t>
            </a:r>
          </a:p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FF00"/>
                </a:solidFill>
              </a:rPr>
              <a:t>Top issues (1-2) and missing issue</a:t>
            </a:r>
          </a:p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FF00"/>
                </a:solidFill>
              </a:rPr>
              <a:t>40 minutes</a:t>
            </a:r>
          </a:p>
          <a:p>
            <a:pPr lvl="1"/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4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Next Steps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94984"/>
            <a:ext cx="8478032" cy="4665893"/>
          </a:xfrm>
        </p:spPr>
        <p:txBody>
          <a:bodyPr/>
          <a:lstStyle/>
          <a:p>
            <a:pPr marL="517525" lvl="1" indent="0">
              <a:buNone/>
            </a:pPr>
            <a:endParaRPr lang="en-US" sz="2400" b="1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FF00"/>
                </a:solidFill>
              </a:rPr>
              <a:t>Revise Issue Statements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FF00"/>
                </a:solidFill>
              </a:rPr>
              <a:t>Revise Recommendations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FF00"/>
                </a:solidFill>
              </a:rPr>
              <a:t>Initial Consensus from LWC</a:t>
            </a:r>
            <a:endParaRPr lang="en-US" b="1" dirty="0">
              <a:solidFill>
                <a:srgbClr val="FFFF00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FF00"/>
                </a:solidFill>
              </a:rPr>
              <a:t>Feedback from Stakeholders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FF00"/>
                </a:solidFill>
              </a:rPr>
              <a:t>Final consensus by LWC -November</a:t>
            </a:r>
            <a:endParaRPr lang="en-US" b="1" dirty="0">
              <a:solidFill>
                <a:srgbClr val="FFFF00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FF00"/>
                </a:solidFill>
              </a:rPr>
              <a:t>Recommendations to Legislature</a:t>
            </a:r>
            <a:endParaRPr lang="en-US" b="1" dirty="0">
              <a:solidFill>
                <a:srgbClr val="FFFF00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FF00"/>
                </a:solidFill>
              </a:rPr>
              <a:t>Legislative Briefings with Committees?</a:t>
            </a:r>
            <a:endParaRPr lang="en-US" dirty="0"/>
          </a:p>
          <a:p>
            <a:pPr marL="517525" lvl="1" indent="0">
              <a:buNone/>
            </a:pPr>
            <a:endParaRPr lang="en-US" sz="2400" b="1" dirty="0" smtClean="0">
              <a:solidFill>
                <a:srgbClr val="FFFF00"/>
              </a:solidFill>
            </a:endParaRPr>
          </a:p>
          <a:p>
            <a:pPr marL="517525" lvl="1" indent="0">
              <a:buNone/>
            </a:pPr>
            <a:endParaRPr lang="en-US" sz="1200" dirty="0" smtClean="0"/>
          </a:p>
          <a:p>
            <a:pPr marL="517525" lvl="1" indent="0">
              <a:buNone/>
            </a:pPr>
            <a:r>
              <a:rPr lang="en-US" sz="1200" dirty="0"/>
              <a:t> </a:t>
            </a:r>
          </a:p>
          <a:p>
            <a:pPr marL="517525" lvl="1" indent="0">
              <a:buNone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9121120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3711785"/>
          </a:xfrm>
        </p:spPr>
        <p:txBody>
          <a:bodyPr/>
          <a:lstStyle/>
          <a:p>
            <a:pPr algn="ctr"/>
            <a:r>
              <a:rPr lang="en-US" sz="3200" b="1" dirty="0" smtClean="0">
                <a:solidFill>
                  <a:srgbClr val="FFFF00"/>
                </a:solidFill>
              </a:rPr>
              <a:t> </a:t>
            </a:r>
            <a:br>
              <a:rPr lang="en-US" sz="3200" b="1" dirty="0" smtClean="0">
                <a:solidFill>
                  <a:srgbClr val="FFFF00"/>
                </a:solidFill>
              </a:rPr>
            </a:br>
            <a:r>
              <a:rPr lang="en-US" sz="3200" b="1" dirty="0">
                <a:solidFill>
                  <a:srgbClr val="FFFF00"/>
                </a:solidFill>
              </a:rPr>
              <a:t/>
            </a:r>
            <a:br>
              <a:rPr lang="en-US" sz="3200" b="1" dirty="0">
                <a:solidFill>
                  <a:srgbClr val="FFFF00"/>
                </a:solidFill>
              </a:rPr>
            </a:br>
            <a:r>
              <a:rPr lang="en-US" sz="3200" b="1" dirty="0" smtClean="0">
                <a:solidFill>
                  <a:srgbClr val="FFFF00"/>
                </a:solidFill>
              </a:rPr>
              <a:t/>
            </a:r>
            <a:br>
              <a:rPr lang="en-US" sz="3200" b="1" dirty="0" smtClean="0">
                <a:solidFill>
                  <a:srgbClr val="FFFF00"/>
                </a:solidFill>
              </a:rPr>
            </a:br>
            <a:r>
              <a:rPr lang="en-US" sz="3200" b="1" dirty="0">
                <a:solidFill>
                  <a:srgbClr val="FFFF00"/>
                </a:solidFill>
              </a:rPr>
              <a:t/>
            </a:r>
            <a:br>
              <a:rPr lang="en-US" sz="3200" b="1" dirty="0">
                <a:solidFill>
                  <a:srgbClr val="FFFF00"/>
                </a:solidFill>
              </a:rPr>
            </a:br>
            <a:r>
              <a:rPr lang="en-US" sz="3200" b="1" dirty="0" smtClean="0">
                <a:solidFill>
                  <a:srgbClr val="FFFF00"/>
                </a:solidFill>
              </a:rPr>
              <a:t/>
            </a:r>
            <a:br>
              <a:rPr lang="en-US" sz="3200" b="1" dirty="0" smtClean="0">
                <a:solidFill>
                  <a:srgbClr val="FFFF00"/>
                </a:solidFill>
              </a:rPr>
            </a:br>
            <a:r>
              <a:rPr lang="en-US" sz="3200" b="1" dirty="0">
                <a:solidFill>
                  <a:srgbClr val="FFFF00"/>
                </a:solidFill>
              </a:rPr>
              <a:t/>
            </a:r>
            <a:br>
              <a:rPr lang="en-US" sz="3200" b="1" dirty="0">
                <a:solidFill>
                  <a:srgbClr val="FFFF00"/>
                </a:solidFill>
              </a:rPr>
            </a:br>
            <a:r>
              <a:rPr lang="en-US" sz="3200" b="1" dirty="0" smtClean="0">
                <a:solidFill>
                  <a:srgbClr val="FFFF00"/>
                </a:solidFill>
              </a:rPr>
              <a:t/>
            </a:r>
            <a:br>
              <a:rPr lang="en-US" sz="3200" b="1" dirty="0" smtClean="0">
                <a:solidFill>
                  <a:srgbClr val="FFFF00"/>
                </a:solidFill>
              </a:rPr>
            </a:br>
            <a:r>
              <a:rPr lang="en-US" sz="4400" b="1" dirty="0" smtClean="0">
                <a:solidFill>
                  <a:srgbClr val="FFFF00"/>
                </a:solidFill>
              </a:rPr>
              <a:t>Clean Water Council</a:t>
            </a:r>
            <a:endParaRPr lang="en-US" sz="4400" b="1" dirty="0">
              <a:solidFill>
                <a:srgbClr val="FFFF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81000" y="838200"/>
            <a:ext cx="5486400" cy="898708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 smtClean="0">
                <a:solidFill>
                  <a:srgbClr val="FFFF00"/>
                </a:solidFill>
              </a:rPr>
              <a:t> </a:t>
            </a:r>
          </a:p>
          <a:p>
            <a:pPr marL="0" indent="0">
              <a:buNone/>
            </a:pPr>
            <a:endParaRPr lang="en-US" sz="2000" b="1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6" name="Picture 16" descr="wudodrinking"/>
          <p:cNvPicPr>
            <a:picLocks noChangeAspect="1" noChangeArrowheads="1"/>
          </p:cNvPicPr>
          <p:nvPr/>
        </p:nvPicPr>
        <p:blipFill>
          <a:blip r:embed="rId3" cstate="print"/>
          <a:srcRect b="12252"/>
          <a:stretch>
            <a:fillRect/>
          </a:stretch>
        </p:blipFill>
        <p:spPr bwMode="auto">
          <a:xfrm>
            <a:off x="5943600" y="230188"/>
            <a:ext cx="2490291" cy="1979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9139270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ake Bella N of 330th St and W of County 57 11-7-2012 1-59-33 P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33400" y="76200"/>
            <a:ext cx="7391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400" b="1" dirty="0" smtClean="0">
              <a:solidFill>
                <a:srgbClr val="FFFF00"/>
              </a:solidFill>
            </a:endParaRPr>
          </a:p>
          <a:p>
            <a:pPr algn="ctr"/>
            <a:r>
              <a:rPr lang="en-US" sz="4000" b="1" dirty="0" smtClean="0">
                <a:solidFill>
                  <a:srgbClr val="002060"/>
                </a:solidFill>
              </a:rPr>
              <a:t>Today’s Field Trip</a:t>
            </a:r>
            <a:endParaRPr lang="en-US" sz="2400" b="1" dirty="0" smtClean="0">
              <a:solidFill>
                <a:srgbClr val="FFFF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43000" y="1905506"/>
            <a:ext cx="56388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rgbClr val="FFFF00"/>
                </a:solidFill>
              </a:rPr>
              <a:t>NE Metro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err="1" smtClean="0">
                <a:solidFill>
                  <a:srgbClr val="FFFF00"/>
                </a:solidFill>
              </a:rPr>
              <a:t>Stromwater</a:t>
            </a:r>
            <a:r>
              <a:rPr lang="en-US" sz="3200" b="1" dirty="0">
                <a:solidFill>
                  <a:srgbClr val="FFFF00"/>
                </a:solidFill>
              </a:rPr>
              <a:t> </a:t>
            </a:r>
            <a:r>
              <a:rPr lang="en-US" sz="3200" b="1" dirty="0" smtClean="0">
                <a:solidFill>
                  <a:srgbClr val="FFFF00"/>
                </a:solidFill>
              </a:rPr>
              <a:t>BMP’s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rgbClr val="FFFF00"/>
                </a:solidFill>
              </a:rPr>
              <a:t>Drinking Water Treatment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err="1" smtClean="0">
                <a:solidFill>
                  <a:srgbClr val="FFFF00"/>
                </a:solidFill>
              </a:rPr>
              <a:t>Streamgage</a:t>
            </a:r>
            <a:r>
              <a:rPr lang="en-US" sz="3200" b="1" dirty="0" smtClean="0">
                <a:solidFill>
                  <a:srgbClr val="FFFF00"/>
                </a:solidFill>
              </a:rPr>
              <a:t> on Rice Creek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rgbClr val="FFFF00"/>
                </a:solidFill>
              </a:rPr>
              <a:t>Hanson Park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rgbClr val="FFFF00"/>
                </a:solidFill>
              </a:rPr>
              <a:t>Lunch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rgbClr val="FFFF00"/>
                </a:solidFill>
              </a:rPr>
              <a:t>Back by 4:00 pm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48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2018 Meeting Schedule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94984"/>
            <a:ext cx="8478032" cy="4912114"/>
          </a:xfrm>
        </p:spPr>
        <p:txBody>
          <a:bodyPr/>
          <a:lstStyle/>
          <a:p>
            <a:pPr marL="517525" lvl="1" indent="0">
              <a:buNone/>
            </a:pPr>
            <a:endParaRPr lang="en-US" sz="2400" b="1" dirty="0" smtClean="0"/>
          </a:p>
          <a:p>
            <a:r>
              <a:rPr lang="en-US" sz="2400" b="1" dirty="0" smtClean="0">
                <a:solidFill>
                  <a:srgbClr val="FFFF00"/>
                </a:solidFill>
              </a:rPr>
              <a:t>Stakeholder </a:t>
            </a:r>
            <a:r>
              <a:rPr lang="en-US" sz="2400" b="1" dirty="0">
                <a:solidFill>
                  <a:srgbClr val="FFFF00"/>
                </a:solidFill>
              </a:rPr>
              <a:t>meetings:</a:t>
            </a:r>
            <a:r>
              <a:rPr lang="en-US" sz="2400" dirty="0"/>
              <a:t> July 18 (drinking water, groundwater); July 25 (wastewater, storm water); </a:t>
            </a:r>
            <a:r>
              <a:rPr lang="en-US" sz="2400" dirty="0">
                <a:solidFill>
                  <a:srgbClr val="FFFF00"/>
                </a:solidFill>
              </a:rPr>
              <a:t>Aug. 8 (water retention); Aug </a:t>
            </a:r>
            <a:r>
              <a:rPr lang="en-US" sz="2400" b="1" dirty="0" smtClean="0">
                <a:solidFill>
                  <a:srgbClr val="92D050"/>
                </a:solidFill>
              </a:rPr>
              <a:t>22 </a:t>
            </a:r>
            <a:r>
              <a:rPr lang="en-US" sz="2400" b="1" dirty="0">
                <a:solidFill>
                  <a:srgbClr val="92D050"/>
                </a:solidFill>
              </a:rPr>
              <a:t>(lakes) </a:t>
            </a:r>
            <a:r>
              <a:rPr lang="en-US" sz="2400" dirty="0">
                <a:solidFill>
                  <a:srgbClr val="FFFF00"/>
                </a:solidFill>
              </a:rPr>
              <a:t>and; August 29 (future state for MN waters). All at 1:00 pm (SOB)</a:t>
            </a:r>
          </a:p>
          <a:p>
            <a:r>
              <a:rPr lang="en-US" sz="2400" b="1" dirty="0"/>
              <a:t>August 20—LWC meeting and field tour—rural water management (9:00 am, site TBD) </a:t>
            </a:r>
            <a:r>
              <a:rPr lang="en-US" sz="2400" b="1" dirty="0" smtClean="0"/>
              <a:t>Yes?</a:t>
            </a:r>
            <a:endParaRPr lang="en-US" sz="2400" dirty="0"/>
          </a:p>
          <a:p>
            <a:r>
              <a:rPr lang="en-US" sz="2400" b="1" dirty="0"/>
              <a:t>Future LWC meetings:  </a:t>
            </a:r>
            <a:r>
              <a:rPr lang="en-US" sz="2400" b="1" dirty="0">
                <a:solidFill>
                  <a:srgbClr val="FFFF00"/>
                </a:solidFill>
              </a:rPr>
              <a:t>Discuss meeting </a:t>
            </a:r>
            <a:r>
              <a:rPr lang="en-US" sz="2400" b="1" dirty="0" smtClean="0">
                <a:solidFill>
                  <a:srgbClr val="FFFF00"/>
                </a:solidFill>
              </a:rPr>
              <a:t>times</a:t>
            </a:r>
            <a:endParaRPr lang="en-US" sz="2400" dirty="0">
              <a:solidFill>
                <a:srgbClr val="FFFF00"/>
              </a:solidFill>
            </a:endParaRPr>
          </a:p>
          <a:p>
            <a:pPr lvl="2"/>
            <a:r>
              <a:rPr lang="en-US" b="1" dirty="0"/>
              <a:t>Sept 17 </a:t>
            </a:r>
            <a:endParaRPr lang="en-US" dirty="0"/>
          </a:p>
          <a:p>
            <a:pPr lvl="2"/>
            <a:r>
              <a:rPr lang="en-US" b="1" dirty="0"/>
              <a:t>October 15 </a:t>
            </a:r>
            <a:endParaRPr lang="en-US" dirty="0"/>
          </a:p>
          <a:p>
            <a:pPr lvl="2"/>
            <a:r>
              <a:rPr lang="en-US" b="1" dirty="0"/>
              <a:t>November 12</a:t>
            </a:r>
            <a:endParaRPr lang="en-US" dirty="0"/>
          </a:p>
          <a:p>
            <a:pPr lvl="2"/>
            <a:r>
              <a:rPr lang="en-US" b="1" dirty="0"/>
              <a:t>December 10* (* Date change at Co-chair’s request)</a:t>
            </a:r>
            <a:endParaRPr lang="en-US" dirty="0"/>
          </a:p>
          <a:p>
            <a:r>
              <a:rPr lang="en-US" sz="2400" b="1" dirty="0"/>
              <a:t> 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309611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4" descr="hc-sunse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8445"/>
            <a:ext cx="9144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88925" y="119063"/>
            <a:ext cx="786447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Thanks!</a:t>
            </a:r>
            <a:endParaRPr 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8925" y="1143000"/>
            <a:ext cx="82454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62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iss2up062508.JPG"/>
          <p:cNvPicPr>
            <a:picLocks noChangeAspect="1"/>
          </p:cNvPicPr>
          <p:nvPr/>
        </p:nvPicPr>
        <p:blipFill>
          <a:blip r:embed="rId3" cstate="screen">
            <a:lum brigh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" y="-76200"/>
            <a:ext cx="9144000" cy="6934200"/>
          </a:xfrm>
          <a:prstGeom prst="rect">
            <a:avLst/>
          </a:prstGeom>
        </p:spPr>
      </p:pic>
      <p:sp>
        <p:nvSpPr>
          <p:cNvPr id="33794" name="Slide Number Placeholder 3"/>
          <p:cNvSpPr txBox="1">
            <a:spLocks noGrp="1"/>
          </p:cNvSpPr>
          <p:nvPr/>
        </p:nvSpPr>
        <p:spPr bwMode="auto">
          <a:xfrm>
            <a:off x="7143750" y="6129338"/>
            <a:ext cx="19050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50000"/>
              </a:spcBef>
            </a:pPr>
            <a:fld id="{CEDF6D9E-589F-437C-9337-E5231E9AD7EB}" type="slidenum">
              <a:rPr lang="en-US" sz="1400">
                <a:latin typeface="Arial" pitchFamily="34" charset="0"/>
              </a:rPr>
              <a:pPr algn="r">
                <a:spcBef>
                  <a:spcPct val="50000"/>
                </a:spcBef>
              </a:pPr>
              <a:t>2</a:t>
            </a:fld>
            <a:endParaRPr lang="en-US" sz="1400" dirty="0">
              <a:latin typeface="Arial" pitchFamily="34" charset="0"/>
            </a:endParaRPr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531459" y="609600"/>
            <a:ext cx="7162804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Legislative Water Commission</a:t>
            </a:r>
          </a:p>
          <a:p>
            <a:r>
              <a:rPr lang="en-US" sz="1400" dirty="0" smtClean="0"/>
              <a:t>Thursday</a:t>
            </a:r>
            <a:r>
              <a:rPr lang="en-US" sz="1400" dirty="0"/>
              <a:t>, July 26, 2018 (10 am) </a:t>
            </a:r>
          </a:p>
          <a:p>
            <a:r>
              <a:rPr lang="en-US" sz="1400" dirty="0"/>
              <a:t>State Office </a:t>
            </a:r>
            <a:r>
              <a:rPr lang="en-US" sz="1400" dirty="0" smtClean="0"/>
              <a:t>Building: Room 10</a:t>
            </a:r>
            <a:r>
              <a:rPr lang="en-US" sz="1400" dirty="0"/>
              <a:t> </a:t>
            </a:r>
          </a:p>
          <a:p>
            <a:r>
              <a:rPr lang="en-US" sz="1400" dirty="0"/>
              <a:t>Rep. Paul Torkelson, Chair 					Sen. Chuck Wiger, Co-Chair	</a:t>
            </a:r>
          </a:p>
          <a:p>
            <a:endParaRPr lang="en-US" b="1" dirty="0" smtClean="0"/>
          </a:p>
          <a:p>
            <a:r>
              <a:rPr lang="en-US" b="1" dirty="0" smtClean="0"/>
              <a:t>Agenda</a:t>
            </a:r>
            <a:endParaRPr lang="en-US" dirty="0"/>
          </a:p>
          <a:p>
            <a:r>
              <a:rPr lang="en-US" b="1" dirty="0"/>
              <a:t> </a:t>
            </a:r>
            <a:r>
              <a:rPr lang="en-US" sz="2400" b="1" dirty="0" smtClean="0">
                <a:solidFill>
                  <a:srgbClr val="FFFF00"/>
                </a:solidFill>
              </a:rPr>
              <a:t>Approval </a:t>
            </a:r>
            <a:r>
              <a:rPr lang="en-US" sz="2400" b="1" dirty="0">
                <a:solidFill>
                  <a:srgbClr val="FFFF00"/>
                </a:solidFill>
              </a:rPr>
              <a:t>of </a:t>
            </a:r>
            <a:r>
              <a:rPr lang="en-US" sz="2400" b="1" dirty="0" smtClean="0">
                <a:solidFill>
                  <a:srgbClr val="FFFF00"/>
                </a:solidFill>
              </a:rPr>
              <a:t>minutes April </a:t>
            </a:r>
            <a:r>
              <a:rPr lang="en-US" sz="2400" b="1" dirty="0">
                <a:solidFill>
                  <a:srgbClr val="FFFF00"/>
                </a:solidFill>
              </a:rPr>
              <a:t>and </a:t>
            </a:r>
            <a:r>
              <a:rPr lang="en-US" sz="2400" b="1" dirty="0" smtClean="0">
                <a:solidFill>
                  <a:srgbClr val="FFFF00"/>
                </a:solidFill>
              </a:rPr>
              <a:t>June </a:t>
            </a:r>
            <a:endParaRPr lang="en-US" sz="2400" b="1" dirty="0">
              <a:solidFill>
                <a:srgbClr val="FFFF0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00"/>
                </a:solidFill>
              </a:rPr>
              <a:t>Discussion: One Water Summit </a:t>
            </a:r>
            <a:r>
              <a:rPr lang="en-US" sz="2400" b="1" dirty="0" smtClean="0">
                <a:solidFill>
                  <a:srgbClr val="FFFF00"/>
                </a:solidFill>
              </a:rPr>
              <a:t>Meeting</a:t>
            </a:r>
            <a:endParaRPr lang="en-US" sz="2400" b="1" dirty="0">
              <a:solidFill>
                <a:srgbClr val="FFFF0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00"/>
                </a:solidFill>
              </a:rPr>
              <a:t>Water </a:t>
            </a:r>
            <a:r>
              <a:rPr lang="en-US" sz="2400" b="1" dirty="0" smtClean="0">
                <a:solidFill>
                  <a:srgbClr val="FFFF00"/>
                </a:solidFill>
              </a:rPr>
              <a:t>Issues Presentations: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Minnesota </a:t>
            </a:r>
            <a:r>
              <a:rPr lang="en-US" sz="2400" b="1" dirty="0">
                <a:solidFill>
                  <a:srgbClr val="FFFF00"/>
                </a:solidFill>
              </a:rPr>
              <a:t>Groundwater Association White Paper on Agricultural </a:t>
            </a:r>
            <a:r>
              <a:rPr lang="en-US" sz="2400" b="1" dirty="0" smtClean="0">
                <a:solidFill>
                  <a:srgbClr val="FFFF00"/>
                </a:solidFill>
              </a:rPr>
              <a:t>Drainage Ellen Considine ( DNR)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Chloride </a:t>
            </a:r>
            <a:r>
              <a:rPr lang="en-US" sz="2400" b="1" dirty="0">
                <a:solidFill>
                  <a:srgbClr val="FFFF00"/>
                </a:solidFill>
              </a:rPr>
              <a:t>in Minnesota’s waters ( Andy Erickson/Ben Janke (UM)) (40 minutes)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00"/>
                </a:solidFill>
              </a:rPr>
              <a:t>Review of Clean Water Fund </a:t>
            </a:r>
            <a:r>
              <a:rPr lang="en-US" sz="2400" b="1" dirty="0" smtClean="0">
                <a:solidFill>
                  <a:srgbClr val="FFFF00"/>
                </a:solidFill>
              </a:rPr>
              <a:t>Meeting</a:t>
            </a:r>
            <a:r>
              <a:rPr lang="en-US" sz="2400" b="1" dirty="0">
                <a:solidFill>
                  <a:srgbClr val="FFFF00"/>
                </a:solidFill>
              </a:rPr>
              <a:t>  - Jim </a:t>
            </a:r>
            <a:r>
              <a:rPr lang="en-US" sz="2400" b="1" dirty="0" smtClean="0">
                <a:solidFill>
                  <a:srgbClr val="FFFF00"/>
                </a:solidFill>
              </a:rPr>
              <a:t>Stark</a:t>
            </a:r>
            <a:endParaRPr lang="en-US" sz="2400" b="1" dirty="0">
              <a:solidFill>
                <a:srgbClr val="FFFF0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00"/>
                </a:solidFill>
              </a:rPr>
              <a:t>2019 LWC Recommendations and Process-Jim </a:t>
            </a:r>
            <a:r>
              <a:rPr lang="en-US" sz="2400" b="1" dirty="0" smtClean="0">
                <a:solidFill>
                  <a:srgbClr val="FFFF00"/>
                </a:solidFill>
              </a:rPr>
              <a:t>Stark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Future meeting discussion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Adjourn at 11:30</a:t>
            </a:r>
            <a:endParaRPr lang="en-US" sz="2400" b="1" dirty="0">
              <a:solidFill>
                <a:srgbClr val="FFFF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3991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iss2up062508.JPG"/>
          <p:cNvPicPr>
            <a:picLocks noChangeAspect="1"/>
          </p:cNvPicPr>
          <p:nvPr/>
        </p:nvPicPr>
        <p:blipFill>
          <a:blip r:embed="rId3" cstate="screen">
            <a:lum brigh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" y="-76200"/>
            <a:ext cx="9144000" cy="6934200"/>
          </a:xfrm>
          <a:prstGeom prst="rect">
            <a:avLst/>
          </a:prstGeom>
        </p:spPr>
      </p:pic>
      <p:sp>
        <p:nvSpPr>
          <p:cNvPr id="33794" name="Slide Number Placeholder 3"/>
          <p:cNvSpPr txBox="1">
            <a:spLocks noGrp="1"/>
          </p:cNvSpPr>
          <p:nvPr/>
        </p:nvSpPr>
        <p:spPr bwMode="auto">
          <a:xfrm>
            <a:off x="7143750" y="6129338"/>
            <a:ext cx="19050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50000"/>
              </a:spcBef>
            </a:pPr>
            <a:fld id="{CEDF6D9E-589F-437C-9337-E5231E9AD7EB}" type="slidenum">
              <a:rPr lang="en-US" sz="1400">
                <a:latin typeface="Arial" pitchFamily="34" charset="0"/>
              </a:rPr>
              <a:pPr algn="r">
                <a:spcBef>
                  <a:spcPct val="50000"/>
                </a:spcBef>
              </a:pPr>
              <a:t>3</a:t>
            </a:fld>
            <a:endParaRPr lang="en-US" sz="1400" dirty="0">
              <a:latin typeface="Arial" pitchFamily="34" charset="0"/>
            </a:endParaRPr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531459" y="609600"/>
            <a:ext cx="7162804" cy="3279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endParaRPr lang="en-US" sz="48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4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One Water Summit: Senator Wiger</a:t>
            </a:r>
            <a:endParaRPr lang="en-US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2077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4" descr="hc-sunse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6927"/>
            <a:ext cx="9181407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304800" y="152400"/>
            <a:ext cx="7864475" cy="390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 </a:t>
            </a:r>
          </a:p>
          <a:p>
            <a:pPr algn="ctr">
              <a:defRPr/>
            </a:pP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Water Issue Presentations</a:t>
            </a:r>
            <a:endParaRPr lang="en-US" sz="3600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  <a:p>
            <a:pPr>
              <a:defRPr/>
            </a:pPr>
            <a:endParaRPr lang="en-US" sz="36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Chlorides in Water </a:t>
            </a:r>
          </a:p>
          <a:p>
            <a:pPr>
              <a:defRPr/>
            </a:pP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	</a:t>
            </a:r>
            <a:r>
              <a:rPr lang="en-US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( Andy Erickson/ Ben Janke (UM))</a:t>
            </a: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endParaRPr lang="en-US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Drain Tile/ Groundwater White Paper </a:t>
            </a:r>
          </a:p>
          <a:p>
            <a:pPr>
              <a:defRPr/>
            </a:pPr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	</a:t>
            </a:r>
            <a:r>
              <a:rPr lang="en-US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( Ellen Considine (MN GW Association))</a:t>
            </a:r>
            <a:endParaRPr lang="en-US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853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4" descr="hc-sunse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6927"/>
            <a:ext cx="9181407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88925" y="119063"/>
            <a:ext cx="7864475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 </a:t>
            </a:r>
          </a:p>
          <a:p>
            <a:pPr>
              <a:defRPr/>
            </a:pPr>
            <a:endParaRPr 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  <a:p>
            <a:pPr>
              <a:defRPr/>
            </a:pPr>
            <a:endParaRPr lang="en-US" sz="36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  <a:p>
            <a:pPr>
              <a:defRPr/>
            </a:pPr>
            <a:endParaRPr 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  <a:p>
            <a:pPr>
              <a:defRPr/>
            </a:pPr>
            <a:endParaRPr lang="en-US" sz="36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  <a:p>
            <a:pPr>
              <a:defRPr/>
            </a:pPr>
            <a:endParaRPr lang="en-US" sz="36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  <a:p>
            <a:pPr algn="ctr">
              <a:defRPr/>
            </a:pP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2019 Legislative Stakeholder Process</a:t>
            </a:r>
            <a:endParaRPr 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854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2019 Recommendation Process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94984"/>
            <a:ext cx="8478032" cy="5595378"/>
          </a:xfrm>
        </p:spPr>
        <p:txBody>
          <a:bodyPr/>
          <a:lstStyle/>
          <a:p>
            <a:pPr marL="517525" lvl="1" indent="0">
              <a:buNone/>
            </a:pPr>
            <a:endParaRPr lang="en-US" sz="2400" b="1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600" b="1" dirty="0" smtClean="0">
                <a:solidFill>
                  <a:srgbClr val="FFFF00"/>
                </a:solidFill>
              </a:rPr>
              <a:t>Six Issues/Five Stakeholder meetings</a:t>
            </a:r>
            <a:br>
              <a:rPr lang="en-US" sz="3600" b="1" dirty="0" smtClean="0">
                <a:solidFill>
                  <a:srgbClr val="FFFF00"/>
                </a:solidFill>
              </a:rPr>
            </a:br>
            <a:r>
              <a:rPr lang="en-US" sz="3600" b="1" dirty="0" smtClean="0">
                <a:solidFill>
                  <a:srgbClr val="FFFF00"/>
                </a:solidFill>
              </a:rPr>
              <a:t>At each meeting: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600" b="1" dirty="0" smtClean="0">
                <a:solidFill>
                  <a:srgbClr val="FFFF00"/>
                </a:solidFill>
              </a:rPr>
              <a:t>Discuss the Individual Issue and Recommendations, based on: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3600" b="1" dirty="0" smtClean="0">
                <a:solidFill>
                  <a:srgbClr val="FFFF00"/>
                </a:solidFill>
              </a:rPr>
              <a:t>2018 session process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3600" b="1" dirty="0" smtClean="0">
                <a:solidFill>
                  <a:srgbClr val="FFFF00"/>
                </a:solidFill>
              </a:rPr>
              <a:t>LWC guidance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3600" b="1" dirty="0" smtClean="0">
                <a:solidFill>
                  <a:srgbClr val="FFFF00"/>
                </a:solidFill>
              </a:rPr>
              <a:t>Stakeholder advice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3600" b="1" dirty="0" smtClean="0">
                <a:solidFill>
                  <a:srgbClr val="FFFF00"/>
                </a:solidFill>
              </a:rPr>
              <a:t>Review of many plans/documents 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722989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ake Bella N of 330th St and W of County 57 11-7-2012 1-59-33 P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0480"/>
            <a:ext cx="9144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33400" y="76200"/>
            <a:ext cx="73914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400" b="1" dirty="0" smtClean="0">
              <a:solidFill>
                <a:srgbClr val="FFFF00"/>
              </a:solidFill>
            </a:endParaRPr>
          </a:p>
          <a:p>
            <a:pPr algn="ctr"/>
            <a:r>
              <a:rPr lang="en-US" sz="4000" b="1" dirty="0" smtClean="0">
                <a:solidFill>
                  <a:srgbClr val="002060"/>
                </a:solidFill>
              </a:rPr>
              <a:t>A Firm Foundation</a:t>
            </a:r>
          </a:p>
          <a:p>
            <a:pPr algn="ctr"/>
            <a:endParaRPr lang="en-US" sz="4000" b="1" dirty="0" smtClean="0">
              <a:solidFill>
                <a:srgbClr val="FFFF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1989- GW Act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1999- USGS Sustainability Report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2004- G16 Impaired Waters Plan (MPCA)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2005- DNR/GW Report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2006- Clean Water Legacy Act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2006- ENRTF Sustainability Report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2008- Clean Water Amendment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2008 Legislative Water Sustainability Framework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2009- EQB Sustainability Report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2012- GW Management Area Plans (DNR)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2017- Freshwater Society  Reports on Water Sustainability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b="1" dirty="0" smtClean="0">
              <a:solidFill>
                <a:srgbClr val="FFFF00"/>
              </a:solidFill>
            </a:endParaRPr>
          </a:p>
          <a:p>
            <a:pPr algn="ctr"/>
            <a:r>
              <a:rPr lang="en-US" sz="1000" b="1" dirty="0" smtClean="0">
                <a:solidFill>
                  <a:srgbClr val="FFFF00"/>
                </a:solidFill>
              </a:rPr>
              <a:t>(Worthington, MN-2012)</a:t>
            </a:r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1818200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" t="2873" r="3410"/>
          <a:stretch/>
        </p:blipFill>
        <p:spPr bwMode="auto">
          <a:xfrm>
            <a:off x="4457699" y="1174792"/>
            <a:ext cx="4495801" cy="4159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381000" y="1447800"/>
            <a:ext cx="342900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dirty="0" smtClean="0">
              <a:solidFill>
                <a:srgbClr val="FFFF00"/>
              </a:solidFill>
            </a:endParaRPr>
          </a:p>
          <a:p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3816" y="286434"/>
            <a:ext cx="8108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  <a:sym typeface="Wingdings" panose="05000000000000000000" pitchFamily="2" charset="2"/>
              </a:rPr>
              <a:t>Six issues/Five Stakeholder Meetings</a:t>
            </a:r>
            <a:endParaRPr lang="en-US" sz="3200" b="1" dirty="0">
              <a:solidFill>
                <a:srgbClr val="FFFF00"/>
              </a:solidFill>
              <a:sym typeface="Wingdings" panose="05000000000000000000" pitchFamily="2" charset="2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1000" y="1447801"/>
            <a:ext cx="327660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i="1" u="sng" dirty="0">
                <a:solidFill>
                  <a:schemeClr val="tx2">
                    <a:lumMod val="90000"/>
                  </a:schemeClr>
                </a:solidFill>
              </a:rPr>
              <a:t>Topical </a:t>
            </a:r>
            <a:r>
              <a:rPr lang="en-US" sz="3200" i="1" u="sng" dirty="0" smtClean="0">
                <a:solidFill>
                  <a:schemeClr val="tx2">
                    <a:lumMod val="90000"/>
                  </a:schemeClr>
                </a:solidFill>
              </a:rPr>
              <a:t>areas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3200" b="1" i="1" dirty="0" smtClean="0">
                <a:solidFill>
                  <a:schemeClr val="tx2">
                    <a:lumMod val="90000"/>
                  </a:schemeClr>
                </a:solidFill>
              </a:rPr>
              <a:t>Wastewater*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3200" b="1" i="1" dirty="0" smtClean="0">
                <a:solidFill>
                  <a:schemeClr val="tx2">
                    <a:lumMod val="90000"/>
                  </a:schemeClr>
                </a:solidFill>
              </a:rPr>
              <a:t>Drinking water*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3200" b="1" i="1" dirty="0" smtClean="0">
                <a:solidFill>
                  <a:schemeClr val="tx2">
                    <a:lumMod val="90000"/>
                  </a:schemeClr>
                </a:solidFill>
              </a:rPr>
              <a:t>Groundwater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3200" b="1" i="1" dirty="0" smtClean="0">
                <a:solidFill>
                  <a:schemeClr val="tx2">
                    <a:lumMod val="90000"/>
                  </a:schemeClr>
                </a:solidFill>
              </a:rPr>
              <a:t>Sustainable Lakes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3200" b="1" i="1" dirty="0" smtClean="0">
                <a:solidFill>
                  <a:schemeClr val="tx2">
                    <a:lumMod val="90000"/>
                  </a:schemeClr>
                </a:solidFill>
              </a:rPr>
              <a:t>Water retention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1" i="1" dirty="0">
                <a:solidFill>
                  <a:schemeClr val="tx2">
                    <a:lumMod val="90000"/>
                  </a:schemeClr>
                </a:solidFill>
              </a:rPr>
              <a:t>Future state</a:t>
            </a:r>
          </a:p>
          <a:p>
            <a:pPr lvl="0"/>
            <a:r>
              <a:rPr lang="en-US" dirty="0" smtClean="0">
                <a:solidFill>
                  <a:schemeClr val="tx2">
                    <a:lumMod val="90000"/>
                  </a:schemeClr>
                </a:solidFill>
              </a:rPr>
              <a:t>* Short term</a:t>
            </a:r>
            <a:endParaRPr lang="en-US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1653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30188"/>
            <a:ext cx="7924800" cy="1329595"/>
          </a:xfrm>
        </p:spPr>
        <p:txBody>
          <a:bodyPr/>
          <a:lstStyle/>
          <a:p>
            <a:pPr algn="ctr"/>
            <a:r>
              <a:rPr lang="en-US" b="1" dirty="0" smtClean="0"/>
              <a:t>How can the recommendations be used?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59784"/>
            <a:ext cx="8763000" cy="3594830"/>
          </a:xfrm>
        </p:spPr>
        <p:txBody>
          <a:bodyPr/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Propose/promote/support legislation</a:t>
            </a:r>
          </a:p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Resource for stakeholders- legislative initiatives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Recommendations to guide or suggests programs/planning/funding: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LCCMR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CWC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Agencies/Governor’s Office</a:t>
            </a:r>
          </a:p>
        </p:txBody>
      </p:sp>
    </p:spTree>
    <p:extLst>
      <p:ext uri="{BB962C8B-B14F-4D97-AF65-F5344CB8AC3E}">
        <p14:creationId xmlns:p14="http://schemas.microsoft.com/office/powerpoint/2010/main" val="28859488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7-00134_MS_Qwest_template_Segoe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99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White with Courier font for code slides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FF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8D45093-9C65-46FB-9332-B88902DC522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Sample presentation slides (Blue with white cloud border design)</Template>
  <TotalTime>2722</TotalTime>
  <Words>699</Words>
  <Application>Microsoft Office PowerPoint</Application>
  <PresentationFormat>On-screen Show (4:3)</PresentationFormat>
  <Paragraphs>191</Paragraphs>
  <Slides>19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Courier New</vt:lpstr>
      <vt:lpstr>Wingdings</vt:lpstr>
      <vt:lpstr>7-00134_MS_Qwest_template_Segoe</vt:lpstr>
      <vt:lpstr>White with Courier font for code 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2019 Recommendation Process</vt:lpstr>
      <vt:lpstr>PowerPoint Presentation</vt:lpstr>
      <vt:lpstr>PowerPoint Presentation</vt:lpstr>
      <vt:lpstr>How can the recommendations be used?</vt:lpstr>
      <vt:lpstr>PowerPoint Presentation</vt:lpstr>
      <vt:lpstr>PowerPoint Presentation</vt:lpstr>
      <vt:lpstr> Drinking Water</vt:lpstr>
      <vt:lpstr>Recommendations: Drinking Water</vt:lpstr>
      <vt:lpstr>PowerPoint Presentation</vt:lpstr>
      <vt:lpstr>Next Steps</vt:lpstr>
      <vt:lpstr>        Clean Water Council</vt:lpstr>
      <vt:lpstr>PowerPoint Presentation</vt:lpstr>
      <vt:lpstr>2018 Meeting Schedule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Minnesota’s  Legislative Water Commission</dc:title>
  <dc:creator>Barb Huberty</dc:creator>
  <cp:keywords/>
  <cp:lastModifiedBy>Kasey Gerkovich</cp:lastModifiedBy>
  <cp:revision>284</cp:revision>
  <cp:lastPrinted>2018-04-20T14:20:07Z</cp:lastPrinted>
  <dcterms:created xsi:type="dcterms:W3CDTF">2015-03-10T18:36:30Z</dcterms:created>
  <dcterms:modified xsi:type="dcterms:W3CDTF">2018-07-25T14:37:27Z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TC102867179990</vt:lpwstr>
  </property>
</Properties>
</file>