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3"/>
  </p:notesMasterIdLst>
  <p:handoutMasterIdLst>
    <p:handoutMasterId r:id="rId24"/>
  </p:handoutMasterIdLst>
  <p:sldIdLst>
    <p:sldId id="279" r:id="rId4"/>
    <p:sldId id="574" r:id="rId5"/>
    <p:sldId id="577" r:id="rId6"/>
    <p:sldId id="578" r:id="rId7"/>
    <p:sldId id="580" r:id="rId8"/>
    <p:sldId id="581" r:id="rId9"/>
    <p:sldId id="582" r:id="rId10"/>
    <p:sldId id="585" r:id="rId11"/>
    <p:sldId id="586" r:id="rId12"/>
    <p:sldId id="584" r:id="rId13"/>
    <p:sldId id="596" r:id="rId14"/>
    <p:sldId id="587" r:id="rId15"/>
    <p:sldId id="588" r:id="rId16"/>
    <p:sldId id="589" r:id="rId17"/>
    <p:sldId id="590" r:id="rId18"/>
    <p:sldId id="594" r:id="rId19"/>
    <p:sldId id="591" r:id="rId20"/>
    <p:sldId id="576" r:id="rId21"/>
    <p:sldId id="595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3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31258-A360-4ACC-9661-2E29C56685C1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381"/>
            <a:ext cx="3011699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5527E-8EAE-45E6-B359-CC2596746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48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6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97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hope to</a:t>
            </a:r>
            <a:r>
              <a:rPr lang="en-US" baseline="0" dirty="0" smtClean="0"/>
              <a:t> leave you with is a much better understanding of our state’s groundwater resources and appreciation for the challenges we face.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Simply stated the problem we are increasingly recognizing is that there are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545A-EE1C-4728-95FC-F18A1784DDA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33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2782799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hope to</a:t>
            </a:r>
            <a:r>
              <a:rPr lang="en-US" baseline="0" dirty="0" smtClean="0"/>
              <a:t> leave you with is a much better understanding of our state’s groundwater resources and appreciation for the challenges we face.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Simply stated the problem we are increasingly recognizing is that there are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A545A-EE1C-4728-95FC-F18A1784DDA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4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8E87-5C66-4433-9D18-2D92FC0A806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90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19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286781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9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1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182670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2662956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F8E87-5C66-4433-9D18-2D92FC0A806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Protection of ground water and surface water resources will require substantial investments from a diversity of funding sources over all levels of government during the next decade. As a part of this effort, this program of mapping, monitoring and managing is necessary to deliver the basic understanding of the hydrologic system for both surface and groundwater.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735AB-0E02-4686-A23A-55AEBD8F43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674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NAWQA Nutrients—UMESC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March 25-26, 2002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85F9-68F6-4836-A033-973CF1212F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91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7DBAD6-C419-4064-B5C4-3113ADC1088E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For more information and real time monitoring data you can visit this web site.</a:t>
            </a:r>
          </a:p>
        </p:txBody>
      </p:sp>
    </p:spTree>
    <p:extLst>
      <p:ext uri="{BB962C8B-B14F-4D97-AF65-F5344CB8AC3E}">
        <p14:creationId xmlns:p14="http://schemas.microsoft.com/office/powerpoint/2010/main" val="74035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35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3400" y="533400"/>
            <a:ext cx="7162804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Legislative Water Commission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July 26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Co-chairs: Senator Wiger           Representative Torkelson</a:t>
            </a:r>
          </a:p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Jim Stark, Director</a:t>
            </a:r>
          </a:p>
          <a:p>
            <a:pPr algn="ctr">
              <a:lnSpc>
                <a:spcPct val="150000"/>
              </a:lnSpc>
            </a:pPr>
            <a:r>
              <a:rPr lang="en-US" sz="1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Straight River, Becker County</a:t>
            </a:r>
            <a:endParaRPr lang="en-US" sz="1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59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10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Discuss Issue of the Day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29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81407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Resources: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Recommendation/issue summary paper-draft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Background issue paper- draft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44319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 Drinking Water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38200"/>
            <a:ext cx="5486400" cy="533069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FF00"/>
                </a:solidFill>
              </a:rPr>
              <a:t>Many Issues: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Significant infrastructure needs– small cities and towns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Source-water protection: SW/GW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Private 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Drinking Water Threats: nitrate, pesticides, chloride, lead, arsenic, radon, bacteria, viruses, pharmaceuticals, human-produced chemicals, emerging contaminants, toxic algae, spills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Non-sustainable use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16" descr="wudodrinking"/>
          <p:cNvPicPr>
            <a:picLocks noChangeAspect="1" noChangeArrowheads="1"/>
          </p:cNvPicPr>
          <p:nvPr/>
        </p:nvPicPr>
        <p:blipFill>
          <a:blip r:embed="rId3" cstate="print"/>
          <a:srcRect b="12252"/>
          <a:stretch>
            <a:fillRect/>
          </a:stretch>
        </p:blipFill>
        <p:spPr bwMode="auto">
          <a:xfrm>
            <a:off x="5943600" y="230188"/>
            <a:ext cx="2490291" cy="197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10641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Recommendations: Drinking Water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51337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Increase Source Water Programs</a:t>
            </a:r>
            <a:r>
              <a:rPr lang="en-US" sz="2400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More monitoring- emerging contaminants</a:t>
            </a:r>
            <a:r>
              <a:rPr lang="en-US" sz="2400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Increase investment </a:t>
            </a:r>
            <a:r>
              <a:rPr lang="en-US" sz="2400" dirty="0" smtClean="0">
                <a:solidFill>
                  <a:srgbClr val="FFFF00"/>
                </a:solidFill>
              </a:rPr>
              <a:t>DW </a:t>
            </a:r>
            <a:r>
              <a:rPr lang="en-US" sz="2400" dirty="0">
                <a:solidFill>
                  <a:srgbClr val="FFFF00"/>
                </a:solidFill>
              </a:rPr>
              <a:t>infrastructure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Real-time monitoring </a:t>
            </a:r>
            <a:r>
              <a:rPr lang="en-US" sz="2400" dirty="0">
                <a:solidFill>
                  <a:srgbClr val="FFFF00"/>
                </a:solidFill>
              </a:rPr>
              <a:t>of </a:t>
            </a:r>
            <a:r>
              <a:rPr lang="en-US" sz="2400" dirty="0" smtClean="0">
                <a:solidFill>
                  <a:srgbClr val="FFFF00"/>
                </a:solidFill>
              </a:rPr>
              <a:t>threats </a:t>
            </a:r>
            <a:r>
              <a:rPr lang="en-US" sz="2400" dirty="0">
                <a:solidFill>
                  <a:srgbClr val="FFFF00"/>
                </a:solidFill>
              </a:rPr>
              <a:t>(rivers)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Address failing </a:t>
            </a:r>
            <a:r>
              <a:rPr lang="en-US" sz="2400" dirty="0">
                <a:solidFill>
                  <a:srgbClr val="FFFF00"/>
                </a:solidFill>
              </a:rPr>
              <a:t>septic and storm water </a:t>
            </a:r>
            <a:r>
              <a:rPr lang="en-US" sz="2400" dirty="0" smtClean="0">
                <a:solidFill>
                  <a:srgbClr val="FFFF00"/>
                </a:solidFill>
              </a:rPr>
              <a:t>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Quantify failing waste/ storm water infrastructure</a:t>
            </a:r>
            <a:r>
              <a:rPr lang="en-US" sz="2400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Implement GW protection rule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Increase utility </a:t>
            </a:r>
            <a:r>
              <a:rPr lang="en-US" sz="2400" dirty="0">
                <a:solidFill>
                  <a:srgbClr val="FFFF00"/>
                </a:solidFill>
              </a:rPr>
              <a:t>hook-up fee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FF00"/>
                </a:solidFill>
              </a:rPr>
              <a:t>Legislation: required DW systems where wells/aquifers threatened</a:t>
            </a:r>
            <a:r>
              <a:rPr lang="en-US" sz="2400" dirty="0">
                <a:solidFill>
                  <a:srgbClr val="FFFF00"/>
                </a:solidFill>
              </a:rPr>
              <a:t>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Embrace, fund new technology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Propose legislation -- Unused drug return requirement	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Funding: Assess virus as </a:t>
            </a:r>
            <a:r>
              <a:rPr lang="en-US" sz="2400" dirty="0" smtClean="0">
                <a:solidFill>
                  <a:srgbClr val="FFFF00"/>
                </a:solidFill>
              </a:rPr>
              <a:t>threats to DW</a:t>
            </a:r>
            <a:r>
              <a:rPr lang="en-US" sz="2400" dirty="0">
                <a:solidFill>
                  <a:srgbClr val="FFFF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8522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Small Group Exercise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Discuss recommendations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What’s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Who’s missing?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Rank (H,M,L)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Are they actionable- Move the needle?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Appropriate for Legislation/ Funding/Agency or Stakeholder Resource?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Consensus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Report back: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Top issues (1-2) and missing issue</a:t>
            </a:r>
          </a:p>
          <a:p>
            <a:pPr marL="974725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40 minutes</a:t>
            </a:r>
          </a:p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Next Steps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665893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Issue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Revise Recommendations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Initial Consensus from LWC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Feedback from Stakeholders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Final consensus by LWC -November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Recommendations to Legislature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Legislative Briefings with Committees?</a:t>
            </a:r>
            <a:endParaRPr lang="en-US" dirty="0"/>
          </a:p>
          <a:p>
            <a:pPr marL="517525" lvl="1" indent="0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517525" lvl="1" indent="0">
              <a:buNone/>
            </a:pPr>
            <a:endParaRPr lang="en-US" sz="1200" dirty="0" smtClean="0"/>
          </a:p>
          <a:p>
            <a:pPr marL="517525" lvl="1" indent="0">
              <a:buNone/>
            </a:pPr>
            <a:r>
              <a:rPr lang="en-US" sz="1200" dirty="0"/>
              <a:t> </a:t>
            </a:r>
          </a:p>
          <a:p>
            <a:pPr marL="517525" lvl="1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2112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711785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</a:rPr>
              <a:t/>
            </a:r>
            <a:br>
              <a:rPr lang="en-US" sz="3200" b="1" dirty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4400" b="1" dirty="0" smtClean="0">
                <a:solidFill>
                  <a:srgbClr val="FFFF00"/>
                </a:solidFill>
              </a:rPr>
              <a:t>Clean Water Council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38200"/>
            <a:ext cx="5486400" cy="89870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16" descr="wudodrinking"/>
          <p:cNvPicPr>
            <a:picLocks noChangeAspect="1" noChangeArrowheads="1"/>
          </p:cNvPicPr>
          <p:nvPr/>
        </p:nvPicPr>
        <p:blipFill>
          <a:blip r:embed="rId3" cstate="print"/>
          <a:srcRect b="12252"/>
          <a:stretch>
            <a:fillRect/>
          </a:stretch>
        </p:blipFill>
        <p:spPr bwMode="auto">
          <a:xfrm>
            <a:off x="5943600" y="230188"/>
            <a:ext cx="2490291" cy="197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13927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 Bella N of 330th St and W of County 57 11-7-2012 1-59-33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76200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Today’s Field Trip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905506"/>
            <a:ext cx="563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NE Metro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FFFF00"/>
                </a:solidFill>
              </a:rPr>
              <a:t>Stromwater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BMP’s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Drinking Water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FFFF00"/>
                </a:solidFill>
              </a:rPr>
              <a:t>Streamgage</a:t>
            </a:r>
            <a:r>
              <a:rPr lang="en-US" sz="3200" b="1" dirty="0" smtClean="0">
                <a:solidFill>
                  <a:srgbClr val="FFFF00"/>
                </a:solidFill>
              </a:rPr>
              <a:t> on Rice Creek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Hanson Park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Lunch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</a:rPr>
              <a:t>Back by 4:00 pm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2018 Meeting Schedule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4912114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r>
              <a:rPr lang="en-US" sz="2400" b="1" dirty="0" smtClean="0">
                <a:solidFill>
                  <a:srgbClr val="FFFF00"/>
                </a:solidFill>
              </a:rPr>
              <a:t>Stakeholder </a:t>
            </a:r>
            <a:r>
              <a:rPr lang="en-US" sz="2400" b="1" dirty="0">
                <a:solidFill>
                  <a:srgbClr val="FFFF00"/>
                </a:solidFill>
              </a:rPr>
              <a:t>meetings:</a:t>
            </a:r>
            <a:r>
              <a:rPr lang="en-US" sz="2400" dirty="0"/>
              <a:t> July 18 (drinking water, groundwater); July 25 (wastewater, storm water); </a:t>
            </a:r>
            <a:r>
              <a:rPr lang="en-US" sz="2400" dirty="0">
                <a:solidFill>
                  <a:srgbClr val="FFFF00"/>
                </a:solidFill>
              </a:rPr>
              <a:t>Aug. 8 (water retention); Aug </a:t>
            </a:r>
            <a:r>
              <a:rPr lang="en-US" sz="2400" b="1" dirty="0" smtClean="0">
                <a:solidFill>
                  <a:srgbClr val="92D050"/>
                </a:solidFill>
              </a:rPr>
              <a:t>22 </a:t>
            </a:r>
            <a:r>
              <a:rPr lang="en-US" sz="2400" b="1" dirty="0">
                <a:solidFill>
                  <a:srgbClr val="92D050"/>
                </a:solidFill>
              </a:rPr>
              <a:t>(lakes) </a:t>
            </a:r>
            <a:r>
              <a:rPr lang="en-US" sz="2400" dirty="0">
                <a:solidFill>
                  <a:srgbClr val="FFFF00"/>
                </a:solidFill>
              </a:rPr>
              <a:t>and; August 29 (future state for MN waters). All at 1:00 pm (SOB)</a:t>
            </a:r>
          </a:p>
          <a:p>
            <a:r>
              <a:rPr lang="en-US" sz="2400" b="1" dirty="0"/>
              <a:t>August 20—LWC meeting and field tour—rural water management (9:00 am, site TBD) </a:t>
            </a:r>
            <a:r>
              <a:rPr lang="en-US" sz="2400" b="1" dirty="0" smtClean="0"/>
              <a:t>Yes?</a:t>
            </a:r>
            <a:endParaRPr lang="en-US" sz="2400" dirty="0"/>
          </a:p>
          <a:p>
            <a:r>
              <a:rPr lang="en-US" sz="2400" b="1" dirty="0"/>
              <a:t>Future LWC meetings:  </a:t>
            </a:r>
            <a:r>
              <a:rPr lang="en-US" sz="2400" b="1" dirty="0">
                <a:solidFill>
                  <a:srgbClr val="FFFF00"/>
                </a:solidFill>
              </a:rPr>
              <a:t>Discuss meeting </a:t>
            </a:r>
            <a:r>
              <a:rPr lang="en-US" sz="2400" b="1" dirty="0" smtClean="0">
                <a:solidFill>
                  <a:srgbClr val="FFFF00"/>
                </a:solidFill>
              </a:rPr>
              <a:t>times</a:t>
            </a:r>
            <a:endParaRPr lang="en-US" sz="2400" dirty="0">
              <a:solidFill>
                <a:srgbClr val="FFFF00"/>
              </a:solidFill>
            </a:endParaRPr>
          </a:p>
          <a:p>
            <a:pPr lvl="2"/>
            <a:r>
              <a:rPr lang="en-US" b="1" dirty="0"/>
              <a:t>Sept 17 </a:t>
            </a:r>
            <a:endParaRPr lang="en-US" dirty="0"/>
          </a:p>
          <a:p>
            <a:pPr lvl="2"/>
            <a:r>
              <a:rPr lang="en-US" b="1" dirty="0"/>
              <a:t>October 15 </a:t>
            </a:r>
            <a:endParaRPr lang="en-US" dirty="0"/>
          </a:p>
          <a:p>
            <a:pPr lvl="2"/>
            <a:r>
              <a:rPr lang="en-US" b="1" dirty="0"/>
              <a:t>November 12</a:t>
            </a:r>
            <a:endParaRPr lang="en-US" dirty="0"/>
          </a:p>
          <a:p>
            <a:pPr lvl="2"/>
            <a:r>
              <a:rPr lang="en-US" b="1" dirty="0"/>
              <a:t>December 10* (* Date change at Co-chair’s request)</a:t>
            </a:r>
            <a:endParaRPr lang="en-US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0961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44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Thanks!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925" y="1143000"/>
            <a:ext cx="8245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2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Legislative Water Commission</a:t>
            </a:r>
          </a:p>
          <a:p>
            <a:r>
              <a:rPr lang="en-US" sz="1400" dirty="0" smtClean="0"/>
              <a:t>Thursday</a:t>
            </a:r>
            <a:r>
              <a:rPr lang="en-US" sz="1400" dirty="0"/>
              <a:t>, July 26, 2018 (10 am) </a:t>
            </a:r>
          </a:p>
          <a:p>
            <a:r>
              <a:rPr lang="en-US" sz="1400" dirty="0"/>
              <a:t>State Office </a:t>
            </a:r>
            <a:r>
              <a:rPr lang="en-US" sz="1400" dirty="0" smtClean="0"/>
              <a:t>Building: Room 10</a:t>
            </a:r>
            <a:r>
              <a:rPr lang="en-US" sz="1400" dirty="0"/>
              <a:t> </a:t>
            </a:r>
          </a:p>
          <a:p>
            <a:r>
              <a:rPr lang="en-US" sz="1400" dirty="0"/>
              <a:t>Rep. Paul Torkelson, Chair 					Sen. Chuck Wiger, Co-Chair	</a:t>
            </a:r>
          </a:p>
          <a:p>
            <a:endParaRPr lang="en-US" b="1" dirty="0" smtClean="0"/>
          </a:p>
          <a:p>
            <a:r>
              <a:rPr lang="en-US" b="1" dirty="0" smtClean="0"/>
              <a:t>Agenda</a:t>
            </a:r>
            <a:endParaRPr lang="en-US" dirty="0"/>
          </a:p>
          <a:p>
            <a:r>
              <a:rPr lang="en-US" b="1" dirty="0"/>
              <a:t> </a:t>
            </a:r>
            <a:r>
              <a:rPr lang="en-US" sz="2400" b="1" dirty="0" smtClean="0">
                <a:solidFill>
                  <a:srgbClr val="FFFF00"/>
                </a:solidFill>
              </a:rPr>
              <a:t>Approval </a:t>
            </a:r>
            <a:r>
              <a:rPr lang="en-US" sz="2400" b="1" dirty="0">
                <a:solidFill>
                  <a:srgbClr val="FFFF00"/>
                </a:solidFill>
              </a:rPr>
              <a:t>of </a:t>
            </a:r>
            <a:r>
              <a:rPr lang="en-US" sz="2400" b="1" dirty="0" smtClean="0">
                <a:solidFill>
                  <a:srgbClr val="FFFF00"/>
                </a:solidFill>
              </a:rPr>
              <a:t>minutes April </a:t>
            </a:r>
            <a:r>
              <a:rPr lang="en-US" sz="2400" b="1" dirty="0">
                <a:solidFill>
                  <a:srgbClr val="FFFF00"/>
                </a:solidFill>
              </a:rPr>
              <a:t>and </a:t>
            </a:r>
            <a:r>
              <a:rPr lang="en-US" sz="2400" b="1" dirty="0" smtClean="0">
                <a:solidFill>
                  <a:srgbClr val="FFFF00"/>
                </a:solidFill>
              </a:rPr>
              <a:t>June 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Discussion: One Water Summit </a:t>
            </a:r>
            <a:r>
              <a:rPr lang="en-US" sz="2400" b="1" dirty="0" smtClean="0">
                <a:solidFill>
                  <a:srgbClr val="FFFF00"/>
                </a:solidFill>
              </a:rPr>
              <a:t>Meeting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Water </a:t>
            </a:r>
            <a:r>
              <a:rPr lang="en-US" sz="2400" b="1" dirty="0" smtClean="0">
                <a:solidFill>
                  <a:srgbClr val="FFFF00"/>
                </a:solidFill>
              </a:rPr>
              <a:t>Issues Presentations: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Minnesota </a:t>
            </a:r>
            <a:r>
              <a:rPr lang="en-US" sz="2400" b="1" dirty="0">
                <a:solidFill>
                  <a:srgbClr val="FFFF00"/>
                </a:solidFill>
              </a:rPr>
              <a:t>Groundwater Association White Paper on Agricultural </a:t>
            </a:r>
            <a:r>
              <a:rPr lang="en-US" sz="2400" b="1" dirty="0" smtClean="0">
                <a:solidFill>
                  <a:srgbClr val="FFFF00"/>
                </a:solidFill>
              </a:rPr>
              <a:t>Drainage Ellen Considine ( DNR)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Chloride </a:t>
            </a:r>
            <a:r>
              <a:rPr lang="en-US" sz="2400" b="1" dirty="0">
                <a:solidFill>
                  <a:srgbClr val="FFFF00"/>
                </a:solidFill>
              </a:rPr>
              <a:t>in Minnesota’s waters ( Andy Erickson/Ben Janke (UM)) (40 minutes)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Review of Clean Water Fund </a:t>
            </a:r>
            <a:r>
              <a:rPr lang="en-US" sz="2400" b="1" dirty="0" smtClean="0">
                <a:solidFill>
                  <a:srgbClr val="FFFF00"/>
                </a:solidFill>
              </a:rPr>
              <a:t>Meeting</a:t>
            </a:r>
            <a:r>
              <a:rPr lang="en-US" sz="2400" b="1" dirty="0">
                <a:solidFill>
                  <a:srgbClr val="FFFF00"/>
                </a:solidFill>
              </a:rPr>
              <a:t>  - Jim </a:t>
            </a:r>
            <a:r>
              <a:rPr lang="en-US" sz="2400" b="1" dirty="0" smtClean="0">
                <a:solidFill>
                  <a:srgbClr val="FFFF00"/>
                </a:solidFill>
              </a:rPr>
              <a:t>Stark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</a:rPr>
              <a:t>2019 LWC Recommendations and Process-Jim </a:t>
            </a:r>
            <a:r>
              <a:rPr lang="en-US" sz="2400" b="1" dirty="0" smtClean="0">
                <a:solidFill>
                  <a:srgbClr val="FFFF00"/>
                </a:solidFill>
              </a:rPr>
              <a:t>Stark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Future meeting discussion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Adjourn at 11:30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99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2up062508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" y="-76200"/>
            <a:ext cx="9144000" cy="6934200"/>
          </a:xfrm>
          <a:prstGeom prst="rect">
            <a:avLst/>
          </a:prstGeom>
        </p:spPr>
      </p:pic>
      <p:sp>
        <p:nvSpPr>
          <p:cNvPr id="33794" name="Slide Number Placeholder 3"/>
          <p:cNvSpPr txBox="1">
            <a:spLocks noGrp="1"/>
          </p:cNvSpPr>
          <p:nvPr/>
        </p:nvSpPr>
        <p:spPr bwMode="auto">
          <a:xfrm>
            <a:off x="7143750" y="6129338"/>
            <a:ext cx="19050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EDF6D9E-589F-437C-9337-E5231E9AD7EB}" type="slidenum">
              <a:rPr lang="en-US" sz="1400">
                <a:latin typeface="Arial" pitchFamily="34" charset="0"/>
              </a:rPr>
              <a:pPr algn="r">
                <a:spcBef>
                  <a:spcPct val="50000"/>
                </a:spcBef>
              </a:pPr>
              <a:t>3</a:t>
            </a:fld>
            <a:endParaRPr lang="en-US" sz="1400" dirty="0">
              <a:latin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1459" y="609600"/>
            <a:ext cx="7162804" cy="327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One Water Summit: Senator Wiger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07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81407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152400"/>
            <a:ext cx="7864475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Water Issue Presentations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Chlorides in Water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 Andy Erickson/ Ben Janke (UM))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Drain Tile/ Groundwater White Paper </a:t>
            </a:r>
          </a:p>
          <a:p>
            <a:pPr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( Ellen Considine (MN GW Association))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85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hc-suns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81407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8925" y="119063"/>
            <a:ext cx="78644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</a:p>
          <a:p>
            <a:pPr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2019 Legislative Stakeholder Process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2019 Recommendation Process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4984"/>
            <a:ext cx="8478032" cy="5595378"/>
          </a:xfrm>
        </p:spPr>
        <p:txBody>
          <a:bodyPr/>
          <a:lstStyle/>
          <a:p>
            <a:pPr marL="517525" lvl="1" indent="0">
              <a:buNone/>
            </a:pP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Six Issues/Five Stakeholder meetings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At each meeting: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Discuss the Individual Issue and Recommendations, based on: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2018 session process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LWC guidance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Stakeholder advice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Review of many plans/documents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2298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ke Bella N of 330th St and W of County 57 11-7-2012 1-59-33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3400" y="76200"/>
            <a:ext cx="7391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A Firm Foundation</a:t>
            </a:r>
          </a:p>
          <a:p>
            <a:pPr algn="ctr"/>
            <a:endParaRPr lang="en-US" sz="4000" b="1" dirty="0" smtClean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1989- GW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1999- USGS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2004- G16 Impaired Waters Plan (MPCA)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2005- DNR/GW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2006- Clean Water Legacy 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2006- ENRTF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2008- Clean Water Amendment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2008 Legislative Water Sustainability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2009- EQB Sustainability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2012- GW Management Area Plans (DNR)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2017- Freshwater Society  Reports on Water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000" b="1" dirty="0" smtClean="0">
                <a:solidFill>
                  <a:srgbClr val="FFFF00"/>
                </a:solidFill>
              </a:rPr>
              <a:t>(Worthington, MN-2012)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81820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2873" r="3410"/>
          <a:stretch/>
        </p:blipFill>
        <p:spPr bwMode="auto">
          <a:xfrm>
            <a:off x="4457699" y="1174792"/>
            <a:ext cx="4495801" cy="415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447800"/>
            <a:ext cx="3429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816" y="286434"/>
            <a:ext cx="8108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Six issues/Five Stakeholder Meetings</a:t>
            </a:r>
            <a:endParaRPr lang="en-US" sz="3200" b="1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47801"/>
            <a:ext cx="3276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 u="sng" dirty="0">
                <a:solidFill>
                  <a:schemeClr val="tx2">
                    <a:lumMod val="90000"/>
                  </a:schemeClr>
                </a:solidFill>
              </a:rPr>
              <a:t>Topical </a:t>
            </a:r>
            <a:r>
              <a:rPr lang="en-US" sz="3200" i="1" u="sng" dirty="0" smtClean="0">
                <a:solidFill>
                  <a:schemeClr val="tx2">
                    <a:lumMod val="90000"/>
                  </a:schemeClr>
                </a:solidFill>
              </a:rPr>
              <a:t>areas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chemeClr val="tx2">
                    <a:lumMod val="90000"/>
                  </a:schemeClr>
                </a:solidFill>
              </a:rPr>
              <a:t>Wastewater*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chemeClr val="tx2">
                    <a:lumMod val="90000"/>
                  </a:schemeClr>
                </a:solidFill>
              </a:rPr>
              <a:t>Drinking water*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chemeClr val="tx2">
                    <a:lumMod val="90000"/>
                  </a:schemeClr>
                </a:solidFill>
              </a:rPr>
              <a:t>Groundwater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chemeClr val="tx2">
                    <a:lumMod val="90000"/>
                  </a:schemeClr>
                </a:solidFill>
              </a:rPr>
              <a:t>Sustainable Lakes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200" b="1" i="1" dirty="0" smtClean="0">
                <a:solidFill>
                  <a:schemeClr val="tx2">
                    <a:lumMod val="90000"/>
                  </a:schemeClr>
                </a:solidFill>
              </a:rPr>
              <a:t>Water retention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i="1" dirty="0">
                <a:solidFill>
                  <a:schemeClr val="tx2">
                    <a:lumMod val="90000"/>
                  </a:schemeClr>
                </a:solidFill>
              </a:rPr>
              <a:t>Future state</a:t>
            </a:r>
          </a:p>
          <a:p>
            <a:pPr lvl="0"/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* Short term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65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188"/>
            <a:ext cx="7924800" cy="1329595"/>
          </a:xfrm>
        </p:spPr>
        <p:txBody>
          <a:bodyPr/>
          <a:lstStyle/>
          <a:p>
            <a:pPr algn="ctr"/>
            <a:r>
              <a:rPr lang="en-US" b="1" dirty="0" smtClean="0"/>
              <a:t>How can the recommendations be used?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59784"/>
            <a:ext cx="8763000" cy="359483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Propose/promote/support legislation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Resource for stakeholders- legislative initiatives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Recommendations to guide or suggests programs/planning/funding: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LCCMR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CWC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Agencies/Governor’s Office</a:t>
            </a:r>
          </a:p>
        </p:txBody>
      </p:sp>
    </p:spTree>
    <p:extLst>
      <p:ext uri="{BB962C8B-B14F-4D97-AF65-F5344CB8AC3E}">
        <p14:creationId xmlns:p14="http://schemas.microsoft.com/office/powerpoint/2010/main" val="2885948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(Blue with white cloud border design)</Template>
  <TotalTime>2722</TotalTime>
  <Words>699</Words>
  <Application>Microsoft Office PowerPoint</Application>
  <PresentationFormat>On-screen Show (4:3)</PresentationFormat>
  <Paragraphs>191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Wingdings</vt:lpstr>
      <vt:lpstr>7-00134_MS_Qwest_template_Segoe</vt:lpstr>
      <vt:lpstr>White with Courier font for code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2019 Recommendation Process</vt:lpstr>
      <vt:lpstr>PowerPoint Presentation</vt:lpstr>
      <vt:lpstr>PowerPoint Presentation</vt:lpstr>
      <vt:lpstr>How can the recommendations be used?</vt:lpstr>
      <vt:lpstr>PowerPoint Presentation</vt:lpstr>
      <vt:lpstr>PowerPoint Presentation</vt:lpstr>
      <vt:lpstr> Drinking Water</vt:lpstr>
      <vt:lpstr>Recommendations: Drinking Water</vt:lpstr>
      <vt:lpstr>PowerPoint Presentation</vt:lpstr>
      <vt:lpstr>Next Steps</vt:lpstr>
      <vt:lpstr>        Clean Water Council</vt:lpstr>
      <vt:lpstr>PowerPoint Presentation</vt:lpstr>
      <vt:lpstr>2018 Meeting Schedule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Minnesota’s  Legislative Water Commission</dc:title>
  <dc:creator>Barb Huberty</dc:creator>
  <cp:keywords/>
  <cp:lastModifiedBy>Kasey Gerkovich</cp:lastModifiedBy>
  <cp:revision>284</cp:revision>
  <cp:lastPrinted>2018-04-20T14:20:07Z</cp:lastPrinted>
  <dcterms:created xsi:type="dcterms:W3CDTF">2015-03-10T18:36:30Z</dcterms:created>
  <dcterms:modified xsi:type="dcterms:W3CDTF">2018-07-25T14:37:27Z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